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1"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p:scale>
          <a:sx n="47" d="100"/>
          <a:sy n="47" d="100"/>
        </p:scale>
        <p:origin x="2064" y="7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i Patel" userId="aab7c08f8e851b9c" providerId="LiveId" clId="{37647267-5523-4BB5-8508-C19E4A91C5F8}"/>
    <pc:docChg chg="custSel modSld">
      <pc:chgData name="Khushi Patel" userId="aab7c08f8e851b9c" providerId="LiveId" clId="{37647267-5523-4BB5-8508-C19E4A91C5F8}" dt="2024-07-25T05:19:44.712" v="10" actId="20577"/>
      <pc:docMkLst>
        <pc:docMk/>
      </pc:docMkLst>
      <pc:sldChg chg="modSp mod">
        <pc:chgData name="Khushi Patel" userId="aab7c08f8e851b9c" providerId="LiveId" clId="{37647267-5523-4BB5-8508-C19E4A91C5F8}" dt="2024-07-25T05:19:44.712" v="10" actId="20577"/>
        <pc:sldMkLst>
          <pc:docMk/>
          <pc:sldMk cId="1788433145" sldId="263"/>
        </pc:sldMkLst>
        <pc:spChg chg="mod">
          <ac:chgData name="Khushi Patel" userId="aab7c08f8e851b9c" providerId="LiveId" clId="{37647267-5523-4BB5-8508-C19E4A91C5F8}" dt="2024-07-25T05:19:44.712" v="10" actId="20577"/>
          <ac:spMkLst>
            <pc:docMk/>
            <pc:sldMk cId="1788433145" sldId="263"/>
            <ac:spMk id="3" creationId="{42DC4CA9-9EEA-8E14-E3B7-439FDECAE349}"/>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7/25/2024</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7/25/2024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7/25/2024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7/25/2024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7/25/2024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7/25/2024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7/25/2024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7/25/2024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7/25/2024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7/25/2024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7/25/2024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7/25/2024</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CC373-787B-1BC7-F9C8-ACEDFF955187}"/>
              </a:ext>
            </a:extLst>
          </p:cNvPr>
          <p:cNvSpPr>
            <a:spLocks noGrp="1"/>
          </p:cNvSpPr>
          <p:nvPr>
            <p:ph type="ctrTitle"/>
          </p:nvPr>
        </p:nvSpPr>
        <p:spPr>
          <a:xfrm>
            <a:off x="1154954" y="1219200"/>
            <a:ext cx="9772125" cy="4419599"/>
          </a:xfrm>
        </p:spPr>
        <p:txBody>
          <a:bodyPr/>
          <a:lstStyle/>
          <a:p>
            <a:r>
              <a:rPr lang="en-US" sz="7200" dirty="0"/>
              <a:t>Classical Music: An Exploration of Timeless Artists</a:t>
            </a:r>
            <a:endParaRPr lang="en-CA" sz="7200" dirty="0"/>
          </a:p>
        </p:txBody>
      </p:sp>
    </p:spTree>
    <p:extLst>
      <p:ext uri="{BB962C8B-B14F-4D97-AF65-F5344CB8AC3E}">
        <p14:creationId xmlns:p14="http://schemas.microsoft.com/office/powerpoint/2010/main" val="333988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EEA6B06-37BF-43FC-9986-67E8966764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4" name="Rectangle 23">
              <a:extLst>
                <a:ext uri="{FF2B5EF4-FFF2-40B4-BE49-F238E27FC236}">
                  <a16:creationId xmlns:a16="http://schemas.microsoft.com/office/drawing/2014/main" id="{D932D0FE-76FF-4860-ACE3-458B2BB90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6" name="Oval 25">
              <a:extLst>
                <a:ext uri="{FF2B5EF4-FFF2-40B4-BE49-F238E27FC236}">
                  <a16:creationId xmlns:a16="http://schemas.microsoft.com/office/drawing/2014/main" id="{E5D4D113-E6B9-4BCC-8EE7-ABFD7E942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7" name="Oval 26">
              <a:extLst>
                <a:ext uri="{FF2B5EF4-FFF2-40B4-BE49-F238E27FC236}">
                  <a16:creationId xmlns:a16="http://schemas.microsoft.com/office/drawing/2014/main" id="{909219B5-F7D1-4ED7-8DC1-CE442F43E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8" name="Oval 27">
              <a:extLst>
                <a:ext uri="{FF2B5EF4-FFF2-40B4-BE49-F238E27FC236}">
                  <a16:creationId xmlns:a16="http://schemas.microsoft.com/office/drawing/2014/main" id="{A0E47095-D247-457B-8082-990F3184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9" name="Oval 28">
              <a:extLst>
                <a:ext uri="{FF2B5EF4-FFF2-40B4-BE49-F238E27FC236}">
                  <a16:creationId xmlns:a16="http://schemas.microsoft.com/office/drawing/2014/main" id="{E2DAA052-A50D-47AE-87C9-AAAB2A38F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0" name="Oval 29">
              <a:extLst>
                <a:ext uri="{FF2B5EF4-FFF2-40B4-BE49-F238E27FC236}">
                  <a16:creationId xmlns:a16="http://schemas.microsoft.com/office/drawing/2014/main" id="{3053F849-6CC2-45B1-B2CA-CCD77F862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1" name="Freeform 5">
              <a:extLst>
                <a:ext uri="{FF2B5EF4-FFF2-40B4-BE49-F238E27FC236}">
                  <a16:creationId xmlns:a16="http://schemas.microsoft.com/office/drawing/2014/main" id="{86B102DE-9EA5-422F-910A-E4E2F0A594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CA"/>
            </a:p>
          </p:txBody>
        </p:sp>
      </p:grpSp>
      <p:sp>
        <p:nvSpPr>
          <p:cNvPr id="32" name="Rectangle 31">
            <a:extLst>
              <a:ext uri="{FF2B5EF4-FFF2-40B4-BE49-F238E27FC236}">
                <a16:creationId xmlns:a16="http://schemas.microsoft.com/office/drawing/2014/main" id="{23D9DFF9-99E4-4FE6-9EAC-F1D7A7DFA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Rectangle 20">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CA"/>
          </a:p>
        </p:txBody>
      </p:sp>
      <p:pic>
        <p:nvPicPr>
          <p:cNvPr id="5" name="Picture 4" descr="A violin and piano with notes&#10;&#10;Description automatically generated">
            <a:extLst>
              <a:ext uri="{FF2B5EF4-FFF2-40B4-BE49-F238E27FC236}">
                <a16:creationId xmlns:a16="http://schemas.microsoft.com/office/drawing/2014/main" id="{6DAD97EA-A9D1-AA46-0679-6D83A4A45BDC}"/>
              </a:ext>
            </a:extLst>
          </p:cNvPr>
          <p:cNvPicPr>
            <a:picLocks noChangeAspect="1"/>
          </p:cNvPicPr>
          <p:nvPr/>
        </p:nvPicPr>
        <p:blipFill>
          <a:blip r:embed="rId3">
            <a:alphaModFix amt="35000"/>
          </a:blip>
          <a:srcRect t="34404" r="-1" b="13035"/>
          <a:stretch/>
        </p:blipFill>
        <p:spPr>
          <a:xfrm>
            <a:off x="474133" y="474133"/>
            <a:ext cx="11243734" cy="5909733"/>
          </a:xfrm>
          <a:prstGeom prst="rect">
            <a:avLst/>
          </a:prstGeom>
        </p:spPr>
      </p:pic>
      <p:sp>
        <p:nvSpPr>
          <p:cNvPr id="2" name="Title 1">
            <a:extLst>
              <a:ext uri="{FF2B5EF4-FFF2-40B4-BE49-F238E27FC236}">
                <a16:creationId xmlns:a16="http://schemas.microsoft.com/office/drawing/2014/main" id="{65A8CE4A-EF7F-3885-5A68-7935F89EF858}"/>
              </a:ext>
            </a:extLst>
          </p:cNvPr>
          <p:cNvSpPr>
            <a:spLocks noGrp="1"/>
          </p:cNvSpPr>
          <p:nvPr>
            <p:ph type="title"/>
          </p:nvPr>
        </p:nvSpPr>
        <p:spPr>
          <a:xfrm>
            <a:off x="1154954" y="2099733"/>
            <a:ext cx="8827245" cy="414867"/>
          </a:xfrm>
        </p:spPr>
        <p:txBody>
          <a:bodyPr vert="horz" lIns="91440" tIns="45720" rIns="91440" bIns="45720" rtlCol="0" anchor="b">
            <a:normAutofit fontScale="90000"/>
          </a:bodyPr>
          <a:lstStyle/>
          <a:p>
            <a:r>
              <a:rPr lang="en-US" sz="5400" dirty="0">
                <a:solidFill>
                  <a:srgbClr val="FFFFFF"/>
                </a:solidFill>
              </a:rPr>
              <a:t>What is Classical Music?</a:t>
            </a:r>
          </a:p>
        </p:txBody>
      </p:sp>
      <p:sp>
        <p:nvSpPr>
          <p:cNvPr id="3" name="Text Placeholder 2">
            <a:extLst>
              <a:ext uri="{FF2B5EF4-FFF2-40B4-BE49-F238E27FC236}">
                <a16:creationId xmlns:a16="http://schemas.microsoft.com/office/drawing/2014/main" id="{1E47867F-3FB0-0F85-3BF2-095A14FC8988}"/>
              </a:ext>
            </a:extLst>
          </p:cNvPr>
          <p:cNvSpPr>
            <a:spLocks noGrp="1"/>
          </p:cNvSpPr>
          <p:nvPr>
            <p:ph type="body" idx="1"/>
          </p:nvPr>
        </p:nvSpPr>
        <p:spPr>
          <a:xfrm>
            <a:off x="1154954" y="2888946"/>
            <a:ext cx="8827245" cy="2749854"/>
          </a:xfrm>
        </p:spPr>
        <p:txBody>
          <a:bodyPr vert="horz" lIns="91440" tIns="45720" rIns="91440" bIns="45720" rtlCol="0" anchor="t">
            <a:normAutofit/>
          </a:bodyPr>
          <a:lstStyle/>
          <a:p>
            <a:pPr>
              <a:lnSpc>
                <a:spcPct val="90000"/>
              </a:lnSpc>
            </a:pPr>
            <a:r>
              <a:rPr lang="en-US" sz="1800" cap="none" dirty="0">
                <a:solidFill>
                  <a:srgbClr val="FFFFFF"/>
                </a:solidFill>
              </a:rPr>
              <a:t>Classical music is A broad term that usually refers to the music composed in the traditions of western liturgical and secular music from roughly the 11th century to the present day. It encompasses A wide range of styles and periods, including the medieval, renaissance, baroque, classical, romantic, and modern eras. This genre is characterized by its highly structured form, use of orchestral instruments, and its reliance on written scores for performance. Renowned for its complexity and emotional depth, classical music has produced many of the most enduring and influential compositions and artists in musical history</a:t>
            </a:r>
          </a:p>
        </p:txBody>
      </p:sp>
      <p:sp>
        <p:nvSpPr>
          <p:cNvPr id="25" name="Rectangle 24">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100523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CA"/>
            </a:p>
          </p:txBody>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13650364-29BB-9FD4-73DA-579DD835E94F}"/>
              </a:ext>
            </a:extLst>
          </p:cNvPr>
          <p:cNvSpPr>
            <a:spLocks noGrp="1"/>
          </p:cNvSpPr>
          <p:nvPr>
            <p:ph type="title"/>
          </p:nvPr>
        </p:nvSpPr>
        <p:spPr>
          <a:xfrm>
            <a:off x="5695061" y="1241267"/>
            <a:ext cx="5428551" cy="1143000"/>
          </a:xfrm>
        </p:spPr>
        <p:txBody>
          <a:bodyPr vert="horz" lIns="91440" tIns="45720" rIns="91440" bIns="45720" rtlCol="0" anchor="b">
            <a:normAutofit/>
          </a:bodyPr>
          <a:lstStyle/>
          <a:p>
            <a:r>
              <a:rPr lang="en-US" sz="2800" b="0" i="0" kern="1200" dirty="0">
                <a:solidFill>
                  <a:schemeClr val="bg2"/>
                </a:solidFill>
                <a:latin typeface="+mj-lt"/>
                <a:ea typeface="+mj-ea"/>
                <a:cs typeface="+mj-cs"/>
              </a:rPr>
              <a:t>Johann Sebastian Bach(1685-1750)</a:t>
            </a:r>
          </a:p>
        </p:txBody>
      </p:sp>
      <p:sp>
        <p:nvSpPr>
          <p:cNvPr id="3" name="Text Placeholder 2">
            <a:extLst>
              <a:ext uri="{FF2B5EF4-FFF2-40B4-BE49-F238E27FC236}">
                <a16:creationId xmlns:a16="http://schemas.microsoft.com/office/drawing/2014/main" id="{907D0D8A-E622-99AD-8387-B26D481FB020}"/>
              </a:ext>
            </a:extLst>
          </p:cNvPr>
          <p:cNvSpPr>
            <a:spLocks noGrp="1"/>
          </p:cNvSpPr>
          <p:nvPr>
            <p:ph type="body" idx="1"/>
          </p:nvPr>
        </p:nvSpPr>
        <p:spPr>
          <a:xfrm>
            <a:off x="5675537" y="2521253"/>
            <a:ext cx="5428551" cy="3649359"/>
          </a:xfrm>
        </p:spPr>
        <p:txBody>
          <a:bodyPr vert="horz" lIns="91440" tIns="45720" rIns="91440" bIns="45720" rtlCol="0" anchor="t">
            <a:noAutofit/>
          </a:bodyPr>
          <a:lstStyle/>
          <a:p>
            <a:pPr marL="342900" indent="-342900">
              <a:lnSpc>
                <a:spcPct val="90000"/>
              </a:lnSpc>
              <a:buFontTx/>
              <a:buChar char="-"/>
            </a:pPr>
            <a:r>
              <a:rPr lang="en-US" sz="1900" b="0" i="0" kern="1200" cap="none" dirty="0">
                <a:solidFill>
                  <a:schemeClr val="tx1"/>
                </a:solidFill>
                <a:latin typeface="+mn-lt"/>
                <a:ea typeface="+mn-ea"/>
                <a:cs typeface="+mn-cs"/>
              </a:rPr>
              <a:t>German composer and musician of the baroque period. </a:t>
            </a:r>
          </a:p>
          <a:p>
            <a:pPr marL="342900" indent="-342900">
              <a:lnSpc>
                <a:spcPct val="90000"/>
              </a:lnSpc>
              <a:buFontTx/>
              <a:buChar char="-"/>
            </a:pPr>
            <a:r>
              <a:rPr lang="en-US" sz="1900" b="0" i="0" kern="1200" cap="none" dirty="0">
                <a:solidFill>
                  <a:schemeClr val="tx1"/>
                </a:solidFill>
                <a:latin typeface="+mn-lt"/>
                <a:ea typeface="+mn-ea"/>
                <a:cs typeface="+mn-cs"/>
              </a:rPr>
              <a:t>- Known for instrumental compositions such as the </a:t>
            </a:r>
            <a:r>
              <a:rPr lang="en-US" sz="1900" b="0" i="0" kern="1200" cap="none" dirty="0" err="1">
                <a:solidFill>
                  <a:schemeClr val="tx1"/>
                </a:solidFill>
                <a:latin typeface="+mn-lt"/>
                <a:ea typeface="+mn-ea"/>
                <a:cs typeface="+mn-cs"/>
              </a:rPr>
              <a:t>brandenburg</a:t>
            </a:r>
            <a:r>
              <a:rPr lang="en-US" sz="1900" b="0" i="0" kern="1200" cap="none" dirty="0">
                <a:solidFill>
                  <a:schemeClr val="tx1"/>
                </a:solidFill>
                <a:latin typeface="+mn-lt"/>
                <a:ea typeface="+mn-ea"/>
                <a:cs typeface="+mn-cs"/>
              </a:rPr>
              <a:t> concertos and the </a:t>
            </a:r>
            <a:r>
              <a:rPr lang="en-US" sz="1900" b="0" i="0" kern="1200" cap="none" dirty="0" err="1">
                <a:solidFill>
                  <a:schemeClr val="tx1"/>
                </a:solidFill>
                <a:latin typeface="+mn-lt"/>
                <a:ea typeface="+mn-ea"/>
                <a:cs typeface="+mn-cs"/>
              </a:rPr>
              <a:t>goldberg</a:t>
            </a:r>
            <a:r>
              <a:rPr lang="en-US" sz="1900" b="0" i="0" kern="1200" cap="none" dirty="0">
                <a:solidFill>
                  <a:schemeClr val="tx1"/>
                </a:solidFill>
                <a:latin typeface="+mn-lt"/>
                <a:ea typeface="+mn-ea"/>
                <a:cs typeface="+mn-cs"/>
              </a:rPr>
              <a:t> variations.</a:t>
            </a:r>
          </a:p>
          <a:p>
            <a:pPr marL="342900" indent="-342900">
              <a:lnSpc>
                <a:spcPct val="90000"/>
              </a:lnSpc>
              <a:buFontTx/>
              <a:buChar char="-"/>
            </a:pPr>
            <a:r>
              <a:rPr lang="en-US" sz="1900" b="0" i="0" kern="1200" cap="none" dirty="0">
                <a:solidFill>
                  <a:schemeClr val="tx1"/>
                </a:solidFill>
                <a:latin typeface="+mn-lt"/>
                <a:ea typeface="+mn-ea"/>
                <a:cs typeface="+mn-cs"/>
              </a:rPr>
              <a:t> - His vocal music includes the </a:t>
            </a:r>
            <a:r>
              <a:rPr lang="en-US" sz="1900" b="0" i="0" kern="1200" cap="none" dirty="0" err="1">
                <a:solidFill>
                  <a:schemeClr val="tx1"/>
                </a:solidFill>
                <a:latin typeface="+mn-lt"/>
                <a:ea typeface="+mn-ea"/>
                <a:cs typeface="+mn-cs"/>
              </a:rPr>
              <a:t>st</a:t>
            </a:r>
            <a:r>
              <a:rPr lang="en-US" sz="1900" b="0" i="0" kern="1200" cap="none" dirty="0">
                <a:solidFill>
                  <a:schemeClr val="tx1"/>
                </a:solidFill>
                <a:latin typeface="+mn-lt"/>
                <a:ea typeface="+mn-ea"/>
                <a:cs typeface="+mn-cs"/>
              </a:rPr>
              <a:t> </a:t>
            </a:r>
            <a:r>
              <a:rPr lang="en-US" sz="1900" b="0" i="0" kern="1200" cap="none" dirty="0" err="1">
                <a:solidFill>
                  <a:schemeClr val="tx1"/>
                </a:solidFill>
                <a:latin typeface="+mn-lt"/>
                <a:ea typeface="+mn-ea"/>
                <a:cs typeface="+mn-cs"/>
              </a:rPr>
              <a:t>matthew</a:t>
            </a:r>
            <a:r>
              <a:rPr lang="en-US" sz="1900" b="0" i="0" kern="1200" cap="none" dirty="0">
                <a:solidFill>
                  <a:schemeClr val="tx1"/>
                </a:solidFill>
                <a:latin typeface="+mn-lt"/>
                <a:ea typeface="+mn-ea"/>
                <a:cs typeface="+mn-cs"/>
              </a:rPr>
              <a:t> passion and the mass in b minor.</a:t>
            </a:r>
          </a:p>
          <a:p>
            <a:pPr marL="342900" indent="-342900">
              <a:lnSpc>
                <a:spcPct val="90000"/>
              </a:lnSpc>
              <a:buFontTx/>
              <a:buChar char="-"/>
            </a:pPr>
            <a:r>
              <a:rPr lang="en-US" sz="1900" b="0" i="0" kern="1200" cap="none" dirty="0">
                <a:solidFill>
                  <a:schemeClr val="tx1"/>
                </a:solidFill>
                <a:latin typeface="+mn-lt"/>
                <a:ea typeface="+mn-ea"/>
                <a:cs typeface="+mn-cs"/>
              </a:rPr>
              <a:t> - Bach's music is revered for its technical command, artistic beauty, and intellectual depth.</a:t>
            </a:r>
          </a:p>
        </p:txBody>
      </p:sp>
      <p:grpSp>
        <p:nvGrpSpPr>
          <p:cNvPr id="21" name="Group 20">
            <a:extLst>
              <a:ext uri="{FF2B5EF4-FFF2-40B4-BE49-F238E27FC236}">
                <a16:creationId xmlns:a16="http://schemas.microsoft.com/office/drawing/2014/main" id="{0C5EAE72-3D24-4A03-9BDF-FBE8C100AF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5" y="396836"/>
            <a:ext cx="4992158" cy="6058999"/>
            <a:chOff x="423335" y="396836"/>
            <a:chExt cx="4992158" cy="6058999"/>
          </a:xfrm>
        </p:grpSpPr>
        <p:sp>
          <p:nvSpPr>
            <p:cNvPr id="22" name="Rectangle 21">
              <a:extLst>
                <a:ext uri="{FF2B5EF4-FFF2-40B4-BE49-F238E27FC236}">
                  <a16:creationId xmlns:a16="http://schemas.microsoft.com/office/drawing/2014/main" id="{B76F2A6D-EB50-477B-BD17-230CCC8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5"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Freeform 5">
              <a:extLst>
                <a:ext uri="{FF2B5EF4-FFF2-40B4-BE49-F238E27FC236}">
                  <a16:creationId xmlns:a16="http://schemas.microsoft.com/office/drawing/2014/main" id="{8FBA8B6C-1D72-481E-A101-FBBBF888B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170217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CA"/>
            </a:p>
          </p:txBody>
        </p:sp>
        <p:sp>
          <p:nvSpPr>
            <p:cNvPr id="24" name="Freeform 5">
              <a:extLst>
                <a:ext uri="{FF2B5EF4-FFF2-40B4-BE49-F238E27FC236}">
                  <a16:creationId xmlns:a16="http://schemas.microsoft.com/office/drawing/2014/main" id="{46FCD9A8-07DA-4FCE-B3CC-44762A40B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3545327"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CA"/>
            </a:p>
          </p:txBody>
        </p:sp>
      </p:grpSp>
      <p:pic>
        <p:nvPicPr>
          <p:cNvPr id="5" name="Picture 4" descr="A portrait of a person with curly hair&#10;&#10;Description automatically generated">
            <a:extLst>
              <a:ext uri="{FF2B5EF4-FFF2-40B4-BE49-F238E27FC236}">
                <a16:creationId xmlns:a16="http://schemas.microsoft.com/office/drawing/2014/main" id="{4941F2BE-33E7-090A-C317-4BCA5A6C2DF0}"/>
              </a:ext>
            </a:extLst>
          </p:cNvPr>
          <p:cNvPicPr>
            <a:picLocks noChangeAspect="1"/>
          </p:cNvPicPr>
          <p:nvPr/>
        </p:nvPicPr>
        <p:blipFill>
          <a:blip r:embed="rId3"/>
          <a:stretch>
            <a:fillRect/>
          </a:stretch>
        </p:blipFill>
        <p:spPr>
          <a:xfrm>
            <a:off x="1109764" y="1665878"/>
            <a:ext cx="3526244" cy="3526244"/>
          </a:xfrm>
          <a:prstGeom prst="rect">
            <a:avLst/>
          </a:prstGeom>
        </p:spPr>
      </p:pic>
    </p:spTree>
    <p:extLst>
      <p:ext uri="{BB962C8B-B14F-4D97-AF65-F5344CB8AC3E}">
        <p14:creationId xmlns:p14="http://schemas.microsoft.com/office/powerpoint/2010/main" val="3164824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CA"/>
            </a:p>
          </p:txBody>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13650364-29BB-9FD4-73DA-579DD835E94F}"/>
              </a:ext>
            </a:extLst>
          </p:cNvPr>
          <p:cNvSpPr>
            <a:spLocks noGrp="1"/>
          </p:cNvSpPr>
          <p:nvPr>
            <p:ph type="title"/>
          </p:nvPr>
        </p:nvSpPr>
        <p:spPr>
          <a:xfrm>
            <a:off x="5695061" y="1241267"/>
            <a:ext cx="5428551" cy="1143000"/>
          </a:xfrm>
        </p:spPr>
        <p:txBody>
          <a:bodyPr vert="horz" lIns="91440" tIns="45720" rIns="91440" bIns="45720" rtlCol="0" anchor="b">
            <a:normAutofit/>
          </a:bodyPr>
          <a:lstStyle/>
          <a:p>
            <a:r>
              <a:rPr lang="en-US" sz="3200" b="0" i="0" kern="1200" dirty="0">
                <a:solidFill>
                  <a:schemeClr val="bg2"/>
                </a:solidFill>
                <a:latin typeface="+mj-lt"/>
                <a:ea typeface="+mj-ea"/>
                <a:cs typeface="+mj-cs"/>
              </a:rPr>
              <a:t>Ludwig van Beethoven(1770-1827)</a:t>
            </a:r>
          </a:p>
        </p:txBody>
      </p:sp>
      <p:sp>
        <p:nvSpPr>
          <p:cNvPr id="3" name="Text Placeholder 2">
            <a:extLst>
              <a:ext uri="{FF2B5EF4-FFF2-40B4-BE49-F238E27FC236}">
                <a16:creationId xmlns:a16="http://schemas.microsoft.com/office/drawing/2014/main" id="{907D0D8A-E622-99AD-8387-B26D481FB020}"/>
              </a:ext>
            </a:extLst>
          </p:cNvPr>
          <p:cNvSpPr>
            <a:spLocks noGrp="1"/>
          </p:cNvSpPr>
          <p:nvPr>
            <p:ph type="body" idx="1"/>
          </p:nvPr>
        </p:nvSpPr>
        <p:spPr>
          <a:xfrm>
            <a:off x="5695061" y="2817813"/>
            <a:ext cx="5428551" cy="3396174"/>
          </a:xfrm>
        </p:spPr>
        <p:txBody>
          <a:bodyPr vert="horz" lIns="91440" tIns="45720" rIns="91440" bIns="45720" rtlCol="0" anchor="t">
            <a:normAutofit/>
          </a:bodyPr>
          <a:lstStyle/>
          <a:p>
            <a:pPr marL="342900" indent="-342900">
              <a:lnSpc>
                <a:spcPct val="90000"/>
              </a:lnSpc>
              <a:buFontTx/>
              <a:buChar char="-"/>
            </a:pPr>
            <a:r>
              <a:rPr lang="en-US" cap="none" dirty="0">
                <a:solidFill>
                  <a:schemeClr val="tx1"/>
                </a:solidFill>
              </a:rPr>
              <a:t>German composer and pianist. - Crucial figure in the transition between the classical and romantic eras. </a:t>
            </a:r>
          </a:p>
          <a:p>
            <a:pPr marL="342900" indent="-342900">
              <a:lnSpc>
                <a:spcPct val="90000"/>
              </a:lnSpc>
              <a:buFontTx/>
              <a:buChar char="-"/>
            </a:pPr>
            <a:r>
              <a:rPr lang="en-US" cap="none" dirty="0">
                <a:solidFill>
                  <a:schemeClr val="tx1"/>
                </a:solidFill>
              </a:rPr>
              <a:t>- Known for his symphonies, sonatas, and string quartets. - His most famous works include symphony no. 9, moonlight sonata, and für </a:t>
            </a:r>
            <a:r>
              <a:rPr lang="en-US" cap="none" dirty="0" err="1">
                <a:solidFill>
                  <a:schemeClr val="tx1"/>
                </a:solidFill>
              </a:rPr>
              <a:t>elise</a:t>
            </a:r>
            <a:r>
              <a:rPr lang="en-US" cap="none" dirty="0">
                <a:solidFill>
                  <a:schemeClr val="tx1"/>
                </a:solidFill>
              </a:rPr>
              <a:t>.</a:t>
            </a:r>
          </a:p>
          <a:p>
            <a:pPr marL="342900" indent="-342900">
              <a:lnSpc>
                <a:spcPct val="90000"/>
              </a:lnSpc>
              <a:buFontTx/>
              <a:buChar char="-"/>
            </a:pPr>
            <a:r>
              <a:rPr lang="en-US" cap="none" dirty="0">
                <a:solidFill>
                  <a:schemeClr val="tx1"/>
                </a:solidFill>
              </a:rPr>
              <a:t> - Despite losing his hearing, </a:t>
            </a:r>
            <a:r>
              <a:rPr lang="en-US" cap="none" dirty="0" err="1">
                <a:solidFill>
                  <a:schemeClr val="tx1"/>
                </a:solidFill>
              </a:rPr>
              <a:t>beethoven</a:t>
            </a:r>
            <a:r>
              <a:rPr lang="en-US" cap="none" dirty="0">
                <a:solidFill>
                  <a:schemeClr val="tx1"/>
                </a:solidFill>
              </a:rPr>
              <a:t> composed some of his greatest works during his later years</a:t>
            </a:r>
            <a:endParaRPr lang="en-US" i="0" kern="1200" cap="none" dirty="0">
              <a:solidFill>
                <a:schemeClr val="tx1"/>
              </a:solidFill>
              <a:latin typeface="+mn-lt"/>
              <a:ea typeface="+mn-ea"/>
              <a:cs typeface="+mn-cs"/>
            </a:endParaRPr>
          </a:p>
        </p:txBody>
      </p:sp>
      <p:grpSp>
        <p:nvGrpSpPr>
          <p:cNvPr id="21" name="Group 20">
            <a:extLst>
              <a:ext uri="{FF2B5EF4-FFF2-40B4-BE49-F238E27FC236}">
                <a16:creationId xmlns:a16="http://schemas.microsoft.com/office/drawing/2014/main" id="{0C5EAE72-3D24-4A03-9BDF-FBE8C100AF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5" y="396836"/>
            <a:ext cx="4992158" cy="6058999"/>
            <a:chOff x="423335" y="396836"/>
            <a:chExt cx="4992158" cy="6058999"/>
          </a:xfrm>
        </p:grpSpPr>
        <p:sp>
          <p:nvSpPr>
            <p:cNvPr id="22" name="Rectangle 21">
              <a:extLst>
                <a:ext uri="{FF2B5EF4-FFF2-40B4-BE49-F238E27FC236}">
                  <a16:creationId xmlns:a16="http://schemas.microsoft.com/office/drawing/2014/main" id="{B76F2A6D-EB50-477B-BD17-230CCC8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5"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Freeform 5">
              <a:extLst>
                <a:ext uri="{FF2B5EF4-FFF2-40B4-BE49-F238E27FC236}">
                  <a16:creationId xmlns:a16="http://schemas.microsoft.com/office/drawing/2014/main" id="{8FBA8B6C-1D72-481E-A101-FBBBF888B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170217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CA"/>
            </a:p>
          </p:txBody>
        </p:sp>
        <p:sp>
          <p:nvSpPr>
            <p:cNvPr id="24" name="Freeform 5">
              <a:extLst>
                <a:ext uri="{FF2B5EF4-FFF2-40B4-BE49-F238E27FC236}">
                  <a16:creationId xmlns:a16="http://schemas.microsoft.com/office/drawing/2014/main" id="{46FCD9A8-07DA-4FCE-B3CC-44762A40B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3545327"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CA"/>
            </a:p>
          </p:txBody>
        </p:sp>
      </p:grpSp>
      <p:pic>
        <p:nvPicPr>
          <p:cNvPr id="6" name="Picture 5" descr="A painting of a person with a red bow tie&#10;&#10;Description automatically generated">
            <a:extLst>
              <a:ext uri="{FF2B5EF4-FFF2-40B4-BE49-F238E27FC236}">
                <a16:creationId xmlns:a16="http://schemas.microsoft.com/office/drawing/2014/main" id="{F718A1AA-5190-0D4A-BE98-FF82FA04C2E3}"/>
              </a:ext>
            </a:extLst>
          </p:cNvPr>
          <p:cNvPicPr>
            <a:picLocks noChangeAspect="1"/>
          </p:cNvPicPr>
          <p:nvPr/>
        </p:nvPicPr>
        <p:blipFill>
          <a:blip r:embed="rId3"/>
          <a:stretch>
            <a:fillRect/>
          </a:stretch>
        </p:blipFill>
        <p:spPr>
          <a:xfrm>
            <a:off x="803180" y="1422810"/>
            <a:ext cx="4012380" cy="4012380"/>
          </a:xfrm>
          <a:prstGeom prst="rect">
            <a:avLst/>
          </a:prstGeom>
        </p:spPr>
      </p:pic>
    </p:spTree>
    <p:extLst>
      <p:ext uri="{BB962C8B-B14F-4D97-AF65-F5344CB8AC3E}">
        <p14:creationId xmlns:p14="http://schemas.microsoft.com/office/powerpoint/2010/main" val="2126597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CA"/>
            </a:p>
          </p:txBody>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13650364-29BB-9FD4-73DA-579DD835E94F}"/>
              </a:ext>
            </a:extLst>
          </p:cNvPr>
          <p:cNvSpPr>
            <a:spLocks noGrp="1"/>
          </p:cNvSpPr>
          <p:nvPr>
            <p:ph type="title"/>
          </p:nvPr>
        </p:nvSpPr>
        <p:spPr>
          <a:xfrm>
            <a:off x="5695061" y="1241267"/>
            <a:ext cx="5428551" cy="1143000"/>
          </a:xfrm>
        </p:spPr>
        <p:txBody>
          <a:bodyPr vert="horz" lIns="91440" tIns="45720" rIns="91440" bIns="45720" rtlCol="0" anchor="b">
            <a:normAutofit/>
          </a:bodyPr>
          <a:lstStyle/>
          <a:p>
            <a:r>
              <a:rPr lang="en-CA" sz="2800" dirty="0"/>
              <a:t>Wolfgang Amadeus Mozart (1756-1791)</a:t>
            </a:r>
            <a:endParaRPr lang="en-US" sz="2800" b="0" i="0" kern="1200" dirty="0">
              <a:solidFill>
                <a:schemeClr val="bg2"/>
              </a:solidFill>
              <a:latin typeface="+mj-lt"/>
              <a:ea typeface="+mj-ea"/>
              <a:cs typeface="+mj-cs"/>
            </a:endParaRPr>
          </a:p>
        </p:txBody>
      </p:sp>
      <p:sp>
        <p:nvSpPr>
          <p:cNvPr id="3" name="Text Placeholder 2">
            <a:extLst>
              <a:ext uri="{FF2B5EF4-FFF2-40B4-BE49-F238E27FC236}">
                <a16:creationId xmlns:a16="http://schemas.microsoft.com/office/drawing/2014/main" id="{907D0D8A-E622-99AD-8387-B26D481FB020}"/>
              </a:ext>
            </a:extLst>
          </p:cNvPr>
          <p:cNvSpPr>
            <a:spLocks noGrp="1"/>
          </p:cNvSpPr>
          <p:nvPr>
            <p:ph type="body" idx="1"/>
          </p:nvPr>
        </p:nvSpPr>
        <p:spPr>
          <a:xfrm>
            <a:off x="5695061" y="2817813"/>
            <a:ext cx="5428551" cy="3396174"/>
          </a:xfrm>
        </p:spPr>
        <p:txBody>
          <a:bodyPr vert="horz" lIns="91440" tIns="45720" rIns="91440" bIns="45720" rtlCol="0" anchor="t">
            <a:normAutofit/>
          </a:bodyPr>
          <a:lstStyle/>
          <a:p>
            <a:pPr marL="342900" indent="-342900">
              <a:lnSpc>
                <a:spcPct val="90000"/>
              </a:lnSpc>
              <a:buFontTx/>
              <a:buChar char="-"/>
            </a:pPr>
            <a:r>
              <a:rPr lang="en-US" sz="1900" cap="none" dirty="0">
                <a:solidFill>
                  <a:schemeClr val="tx1"/>
                </a:solidFill>
              </a:rPr>
              <a:t>- Prolific and influential composer of the classical era.</a:t>
            </a:r>
          </a:p>
          <a:p>
            <a:pPr marL="342900" indent="-342900">
              <a:lnSpc>
                <a:spcPct val="90000"/>
              </a:lnSpc>
              <a:buFontTx/>
              <a:buChar char="-"/>
            </a:pPr>
            <a:r>
              <a:rPr lang="en-US" sz="1900" cap="none" dirty="0">
                <a:solidFill>
                  <a:schemeClr val="tx1"/>
                </a:solidFill>
              </a:rPr>
              <a:t> - Composed over 600 works, including symphonies, operas, chamber music, and choral music. - Known for masterpieces such as the magic flute, don </a:t>
            </a:r>
            <a:r>
              <a:rPr lang="en-US" sz="1900" cap="none" dirty="0" err="1">
                <a:solidFill>
                  <a:schemeClr val="tx1"/>
                </a:solidFill>
              </a:rPr>
              <a:t>giovanni</a:t>
            </a:r>
            <a:r>
              <a:rPr lang="en-US" sz="1900" cap="none" dirty="0">
                <a:solidFill>
                  <a:schemeClr val="tx1"/>
                </a:solidFill>
              </a:rPr>
              <a:t>, and requiem.</a:t>
            </a:r>
          </a:p>
          <a:p>
            <a:pPr marL="342900" indent="-342900">
              <a:lnSpc>
                <a:spcPct val="90000"/>
              </a:lnSpc>
              <a:buFontTx/>
              <a:buChar char="-"/>
            </a:pPr>
            <a:r>
              <a:rPr lang="en-US" sz="1900" cap="none" dirty="0">
                <a:solidFill>
                  <a:schemeClr val="tx1"/>
                </a:solidFill>
              </a:rPr>
              <a:t> - His music is noted for its melodic beauty, formal perfection, and emotional depth</a:t>
            </a:r>
            <a:endParaRPr lang="en-US" sz="1900" i="0" kern="1200" cap="none" dirty="0">
              <a:solidFill>
                <a:schemeClr val="tx1"/>
              </a:solidFill>
              <a:latin typeface="+mn-lt"/>
              <a:ea typeface="+mn-ea"/>
              <a:cs typeface="+mn-cs"/>
            </a:endParaRPr>
          </a:p>
        </p:txBody>
      </p:sp>
      <p:grpSp>
        <p:nvGrpSpPr>
          <p:cNvPr id="21" name="Group 20">
            <a:extLst>
              <a:ext uri="{FF2B5EF4-FFF2-40B4-BE49-F238E27FC236}">
                <a16:creationId xmlns:a16="http://schemas.microsoft.com/office/drawing/2014/main" id="{0C5EAE72-3D24-4A03-9BDF-FBE8C100AF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5" y="396836"/>
            <a:ext cx="4992158" cy="6058999"/>
            <a:chOff x="423335" y="396836"/>
            <a:chExt cx="4992158" cy="6058999"/>
          </a:xfrm>
        </p:grpSpPr>
        <p:sp>
          <p:nvSpPr>
            <p:cNvPr id="22" name="Rectangle 21">
              <a:extLst>
                <a:ext uri="{FF2B5EF4-FFF2-40B4-BE49-F238E27FC236}">
                  <a16:creationId xmlns:a16="http://schemas.microsoft.com/office/drawing/2014/main" id="{B76F2A6D-EB50-477B-BD17-230CCC8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5"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Freeform 5">
              <a:extLst>
                <a:ext uri="{FF2B5EF4-FFF2-40B4-BE49-F238E27FC236}">
                  <a16:creationId xmlns:a16="http://schemas.microsoft.com/office/drawing/2014/main" id="{8FBA8B6C-1D72-481E-A101-FBBBF888B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170217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CA"/>
            </a:p>
          </p:txBody>
        </p:sp>
        <p:sp>
          <p:nvSpPr>
            <p:cNvPr id="24" name="Freeform 5">
              <a:extLst>
                <a:ext uri="{FF2B5EF4-FFF2-40B4-BE49-F238E27FC236}">
                  <a16:creationId xmlns:a16="http://schemas.microsoft.com/office/drawing/2014/main" id="{46FCD9A8-07DA-4FCE-B3CC-44762A40B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3545327"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CA"/>
            </a:p>
          </p:txBody>
        </p:sp>
      </p:grpSp>
      <p:pic>
        <p:nvPicPr>
          <p:cNvPr id="6" name="Picture 5">
            <a:extLst>
              <a:ext uri="{FF2B5EF4-FFF2-40B4-BE49-F238E27FC236}">
                <a16:creationId xmlns:a16="http://schemas.microsoft.com/office/drawing/2014/main" id="{F718A1AA-5190-0D4A-BE98-FF82FA04C2E3}"/>
              </a:ext>
            </a:extLst>
          </p:cNvPr>
          <p:cNvPicPr>
            <a:picLocks noChangeAspect="1"/>
          </p:cNvPicPr>
          <p:nvPr/>
        </p:nvPicPr>
        <p:blipFill>
          <a:blip r:embed="rId3"/>
          <a:srcRect/>
          <a:stretch/>
        </p:blipFill>
        <p:spPr>
          <a:xfrm>
            <a:off x="803180" y="1422810"/>
            <a:ext cx="4012380" cy="4012380"/>
          </a:xfrm>
          <a:prstGeom prst="rect">
            <a:avLst/>
          </a:prstGeom>
        </p:spPr>
      </p:pic>
    </p:spTree>
    <p:extLst>
      <p:ext uri="{BB962C8B-B14F-4D97-AF65-F5344CB8AC3E}">
        <p14:creationId xmlns:p14="http://schemas.microsoft.com/office/powerpoint/2010/main" val="17061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CA"/>
            </a:p>
          </p:txBody>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13650364-29BB-9FD4-73DA-579DD835E94F}"/>
              </a:ext>
            </a:extLst>
          </p:cNvPr>
          <p:cNvSpPr>
            <a:spLocks noGrp="1"/>
          </p:cNvSpPr>
          <p:nvPr>
            <p:ph type="title"/>
          </p:nvPr>
        </p:nvSpPr>
        <p:spPr>
          <a:xfrm>
            <a:off x="5695061" y="1241267"/>
            <a:ext cx="5428551" cy="1143000"/>
          </a:xfrm>
        </p:spPr>
        <p:txBody>
          <a:bodyPr vert="horz" lIns="91440" tIns="45720" rIns="91440" bIns="45720" rtlCol="0" anchor="b">
            <a:normAutofit/>
          </a:bodyPr>
          <a:lstStyle/>
          <a:p>
            <a:r>
              <a:rPr lang="en-US" sz="2800" b="0" i="0" kern="1200" dirty="0">
                <a:solidFill>
                  <a:schemeClr val="bg2"/>
                </a:solidFill>
                <a:latin typeface="+mj-lt"/>
                <a:ea typeface="+mj-ea"/>
                <a:cs typeface="+mj-cs"/>
              </a:rPr>
              <a:t>Pyotr </a:t>
            </a:r>
            <a:r>
              <a:rPr lang="en-US" sz="2800" b="0" i="0" kern="1200" dirty="0" err="1">
                <a:solidFill>
                  <a:schemeClr val="bg2"/>
                </a:solidFill>
                <a:latin typeface="+mj-lt"/>
                <a:ea typeface="+mj-ea"/>
                <a:cs typeface="+mj-cs"/>
              </a:rPr>
              <a:t>llyich</a:t>
            </a:r>
            <a:r>
              <a:rPr lang="en-US" sz="2800" b="0" i="0" kern="1200" dirty="0">
                <a:solidFill>
                  <a:schemeClr val="bg2"/>
                </a:solidFill>
                <a:latin typeface="+mj-lt"/>
                <a:ea typeface="+mj-ea"/>
                <a:cs typeface="+mj-cs"/>
              </a:rPr>
              <a:t> Tchaikovsky(1840-1893)</a:t>
            </a:r>
          </a:p>
        </p:txBody>
      </p:sp>
      <p:sp>
        <p:nvSpPr>
          <p:cNvPr id="3" name="Text Placeholder 2">
            <a:extLst>
              <a:ext uri="{FF2B5EF4-FFF2-40B4-BE49-F238E27FC236}">
                <a16:creationId xmlns:a16="http://schemas.microsoft.com/office/drawing/2014/main" id="{907D0D8A-E622-99AD-8387-B26D481FB020}"/>
              </a:ext>
            </a:extLst>
          </p:cNvPr>
          <p:cNvSpPr>
            <a:spLocks noGrp="1"/>
          </p:cNvSpPr>
          <p:nvPr>
            <p:ph type="body" idx="1"/>
          </p:nvPr>
        </p:nvSpPr>
        <p:spPr>
          <a:xfrm>
            <a:off x="5703220" y="2360993"/>
            <a:ext cx="5428551" cy="4094842"/>
          </a:xfrm>
        </p:spPr>
        <p:txBody>
          <a:bodyPr vert="horz" lIns="91440" tIns="45720" rIns="91440" bIns="45720" rtlCol="0" anchor="t">
            <a:noAutofit/>
          </a:bodyPr>
          <a:lstStyle/>
          <a:p>
            <a:pPr marL="342900" indent="-342900">
              <a:lnSpc>
                <a:spcPct val="90000"/>
              </a:lnSpc>
              <a:buFontTx/>
              <a:buChar char="-"/>
            </a:pPr>
            <a:r>
              <a:rPr lang="en-US" sz="1400" dirty="0">
                <a:solidFill>
                  <a:schemeClr val="tx1"/>
                </a:solidFill>
              </a:rPr>
              <a:t>- </a:t>
            </a:r>
            <a:r>
              <a:rPr lang="en-US" sz="1400" cap="none" dirty="0">
                <a:solidFill>
                  <a:schemeClr val="tx1"/>
                </a:solidFill>
              </a:rPr>
              <a:t>Russian composer of the romantic period. - Known for his symphonies, ballets, operas, and concertos. - Famous works include swan lake, the nutcracker, and symphony no. 6 (</a:t>
            </a:r>
            <a:r>
              <a:rPr lang="en-US" sz="1400" cap="none" dirty="0" err="1">
                <a:solidFill>
                  <a:schemeClr val="tx1"/>
                </a:solidFill>
              </a:rPr>
              <a:t>pathétique</a:t>
            </a:r>
            <a:r>
              <a:rPr lang="en-US" sz="1400" cap="none" dirty="0">
                <a:solidFill>
                  <a:schemeClr val="tx1"/>
                </a:solidFill>
              </a:rPr>
              <a:t>). - Tchaikovsky's music is celebrated for its tunefulness, originality, and emotional expressiveness. - Audio example: swan lake (https://www.Youtube.Com/watch?V=9rjob7y6ncs) - </a:t>
            </a:r>
            <a:r>
              <a:rPr lang="en-US" sz="1400" cap="none" dirty="0" err="1">
                <a:solidFill>
                  <a:schemeClr val="tx1"/>
                </a:solidFill>
              </a:rPr>
              <a:t>russian</a:t>
            </a:r>
            <a:r>
              <a:rPr lang="en-US" sz="1400" cap="none" dirty="0">
                <a:solidFill>
                  <a:schemeClr val="tx1"/>
                </a:solidFill>
              </a:rPr>
              <a:t> composer of the romantic period.</a:t>
            </a:r>
          </a:p>
          <a:p>
            <a:pPr marL="342900" indent="-342900">
              <a:lnSpc>
                <a:spcPct val="90000"/>
              </a:lnSpc>
              <a:buFontTx/>
              <a:buChar char="-"/>
            </a:pPr>
            <a:r>
              <a:rPr lang="en-US" sz="1400" cap="none" dirty="0">
                <a:solidFill>
                  <a:schemeClr val="tx1"/>
                </a:solidFill>
              </a:rPr>
              <a:t>- Known for his symphonies, ballets, operas, and concertos.</a:t>
            </a:r>
          </a:p>
          <a:p>
            <a:pPr marL="342900" indent="-342900">
              <a:lnSpc>
                <a:spcPct val="90000"/>
              </a:lnSpc>
              <a:buFontTx/>
              <a:buChar char="-"/>
            </a:pPr>
            <a:r>
              <a:rPr lang="en-US" sz="1400" cap="none" dirty="0">
                <a:solidFill>
                  <a:schemeClr val="tx1"/>
                </a:solidFill>
              </a:rPr>
              <a:t>- Famous works include swan lake, the nutcracker, and symphony no. 6 (</a:t>
            </a:r>
            <a:r>
              <a:rPr lang="en-US" sz="1400" cap="none" dirty="0" err="1">
                <a:solidFill>
                  <a:schemeClr val="tx1"/>
                </a:solidFill>
              </a:rPr>
              <a:t>pathétique</a:t>
            </a:r>
            <a:r>
              <a:rPr lang="en-US" sz="1400" cap="none" dirty="0">
                <a:solidFill>
                  <a:schemeClr val="tx1"/>
                </a:solidFill>
              </a:rPr>
              <a:t>).</a:t>
            </a:r>
          </a:p>
          <a:p>
            <a:pPr marL="342900" indent="-342900">
              <a:lnSpc>
                <a:spcPct val="90000"/>
              </a:lnSpc>
              <a:buFontTx/>
              <a:buChar char="-"/>
            </a:pPr>
            <a:r>
              <a:rPr lang="en-US" sz="1400" cap="none" dirty="0">
                <a:solidFill>
                  <a:schemeClr val="tx1"/>
                </a:solidFill>
              </a:rPr>
              <a:t>- Tchaikovsky's music is celebrated for its tunefulness, originality, and emotional expressiveness.</a:t>
            </a:r>
          </a:p>
          <a:p>
            <a:pPr marL="342900" indent="-342900">
              <a:lnSpc>
                <a:spcPct val="90000"/>
              </a:lnSpc>
              <a:buFontTx/>
              <a:buChar char="-"/>
            </a:pPr>
            <a:r>
              <a:rPr lang="en-US" sz="1400" cap="none" dirty="0">
                <a:solidFill>
                  <a:schemeClr val="tx1"/>
                </a:solidFill>
              </a:rPr>
              <a:t>- Audio example: swan lake (https://www.Youtube.Com/watch?V=9rjob7y6ncs</a:t>
            </a:r>
            <a:r>
              <a:rPr lang="en-US" sz="1400" dirty="0">
                <a:solidFill>
                  <a:schemeClr val="tx1"/>
                </a:solidFill>
              </a:rPr>
              <a:t>)</a:t>
            </a:r>
            <a:endParaRPr lang="en-US" sz="1400" i="0" kern="1200" cap="all" dirty="0">
              <a:solidFill>
                <a:schemeClr val="tx1"/>
              </a:solidFill>
              <a:latin typeface="+mn-lt"/>
              <a:ea typeface="+mn-ea"/>
              <a:cs typeface="+mn-cs"/>
            </a:endParaRPr>
          </a:p>
        </p:txBody>
      </p:sp>
      <p:grpSp>
        <p:nvGrpSpPr>
          <p:cNvPr id="21" name="Group 20">
            <a:extLst>
              <a:ext uri="{FF2B5EF4-FFF2-40B4-BE49-F238E27FC236}">
                <a16:creationId xmlns:a16="http://schemas.microsoft.com/office/drawing/2014/main" id="{0C5EAE72-3D24-4A03-9BDF-FBE8C100AF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5" y="396836"/>
            <a:ext cx="4992158" cy="6058999"/>
            <a:chOff x="423335" y="396836"/>
            <a:chExt cx="4992158" cy="6058999"/>
          </a:xfrm>
        </p:grpSpPr>
        <p:sp>
          <p:nvSpPr>
            <p:cNvPr id="22" name="Rectangle 21">
              <a:extLst>
                <a:ext uri="{FF2B5EF4-FFF2-40B4-BE49-F238E27FC236}">
                  <a16:creationId xmlns:a16="http://schemas.microsoft.com/office/drawing/2014/main" id="{B76F2A6D-EB50-477B-BD17-230CCC8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5"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Freeform 5">
              <a:extLst>
                <a:ext uri="{FF2B5EF4-FFF2-40B4-BE49-F238E27FC236}">
                  <a16:creationId xmlns:a16="http://schemas.microsoft.com/office/drawing/2014/main" id="{8FBA8B6C-1D72-481E-A101-FBBBF888B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170217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CA"/>
            </a:p>
          </p:txBody>
        </p:sp>
        <p:sp>
          <p:nvSpPr>
            <p:cNvPr id="24" name="Freeform 5">
              <a:extLst>
                <a:ext uri="{FF2B5EF4-FFF2-40B4-BE49-F238E27FC236}">
                  <a16:creationId xmlns:a16="http://schemas.microsoft.com/office/drawing/2014/main" id="{46FCD9A8-07DA-4FCE-B3CC-44762A40B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3545327"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CA"/>
            </a:p>
          </p:txBody>
        </p:sp>
      </p:grpSp>
      <p:pic>
        <p:nvPicPr>
          <p:cNvPr id="6" name="Picture 5">
            <a:extLst>
              <a:ext uri="{FF2B5EF4-FFF2-40B4-BE49-F238E27FC236}">
                <a16:creationId xmlns:a16="http://schemas.microsoft.com/office/drawing/2014/main" id="{F718A1AA-5190-0D4A-BE98-FF82FA04C2E3}"/>
              </a:ext>
            </a:extLst>
          </p:cNvPr>
          <p:cNvPicPr>
            <a:picLocks noChangeAspect="1"/>
          </p:cNvPicPr>
          <p:nvPr/>
        </p:nvPicPr>
        <p:blipFill>
          <a:blip r:embed="rId3"/>
          <a:srcRect/>
          <a:stretch/>
        </p:blipFill>
        <p:spPr>
          <a:xfrm>
            <a:off x="803180" y="1422810"/>
            <a:ext cx="4012380" cy="4012380"/>
          </a:xfrm>
          <a:prstGeom prst="rect">
            <a:avLst/>
          </a:prstGeom>
        </p:spPr>
      </p:pic>
    </p:spTree>
    <p:extLst>
      <p:ext uri="{BB962C8B-B14F-4D97-AF65-F5344CB8AC3E}">
        <p14:creationId xmlns:p14="http://schemas.microsoft.com/office/powerpoint/2010/main" val="3078380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1" name="Rectangle 1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2" name="Oval 1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Oval 1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Oval 1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Oval 1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Oval 1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CA"/>
            </a:p>
          </p:txBody>
        </p:sp>
      </p:grpSp>
      <p:sp>
        <p:nvSpPr>
          <p:cNvPr id="19" name="Rectangle 1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13650364-29BB-9FD4-73DA-579DD835E94F}"/>
              </a:ext>
            </a:extLst>
          </p:cNvPr>
          <p:cNvSpPr>
            <a:spLocks noGrp="1"/>
          </p:cNvSpPr>
          <p:nvPr>
            <p:ph type="title"/>
          </p:nvPr>
        </p:nvSpPr>
        <p:spPr>
          <a:xfrm>
            <a:off x="5695061" y="1241267"/>
            <a:ext cx="5428551" cy="1143000"/>
          </a:xfrm>
        </p:spPr>
        <p:txBody>
          <a:bodyPr vert="horz" lIns="91440" tIns="45720" rIns="91440" bIns="45720" rtlCol="0" anchor="b">
            <a:normAutofit/>
          </a:bodyPr>
          <a:lstStyle/>
          <a:p>
            <a:r>
              <a:rPr lang="en-US" sz="2800" b="0" i="0" kern="1200" dirty="0">
                <a:solidFill>
                  <a:schemeClr val="bg2"/>
                </a:solidFill>
                <a:latin typeface="+mj-lt"/>
                <a:ea typeface="+mj-ea"/>
                <a:cs typeface="+mj-cs"/>
              </a:rPr>
              <a:t>Frédéric Chopin (1810-1849)</a:t>
            </a:r>
            <a:br>
              <a:rPr lang="en-US" sz="2800" b="0" i="0" kern="1200" dirty="0">
                <a:solidFill>
                  <a:schemeClr val="bg2"/>
                </a:solidFill>
                <a:latin typeface="+mj-lt"/>
                <a:ea typeface="+mj-ea"/>
                <a:cs typeface="+mj-cs"/>
              </a:rPr>
            </a:br>
            <a:endParaRPr lang="en-US" sz="2800" b="0" i="0" kern="1200" dirty="0">
              <a:solidFill>
                <a:schemeClr val="bg2"/>
              </a:solidFill>
              <a:latin typeface="+mj-lt"/>
              <a:ea typeface="+mj-ea"/>
              <a:cs typeface="+mj-cs"/>
            </a:endParaRPr>
          </a:p>
        </p:txBody>
      </p:sp>
      <p:sp>
        <p:nvSpPr>
          <p:cNvPr id="3" name="Text Placeholder 2">
            <a:extLst>
              <a:ext uri="{FF2B5EF4-FFF2-40B4-BE49-F238E27FC236}">
                <a16:creationId xmlns:a16="http://schemas.microsoft.com/office/drawing/2014/main" id="{907D0D8A-E622-99AD-8387-B26D481FB020}"/>
              </a:ext>
            </a:extLst>
          </p:cNvPr>
          <p:cNvSpPr>
            <a:spLocks noGrp="1"/>
          </p:cNvSpPr>
          <p:nvPr>
            <p:ph type="body" idx="1"/>
          </p:nvPr>
        </p:nvSpPr>
        <p:spPr>
          <a:xfrm>
            <a:off x="5695061" y="2817813"/>
            <a:ext cx="5428551" cy="3396174"/>
          </a:xfrm>
        </p:spPr>
        <p:txBody>
          <a:bodyPr vert="horz" lIns="91440" tIns="45720" rIns="91440" bIns="45720" rtlCol="0" anchor="t">
            <a:normAutofit lnSpcReduction="10000"/>
          </a:bodyPr>
          <a:lstStyle/>
          <a:p>
            <a:pPr marL="342900" indent="-342900">
              <a:lnSpc>
                <a:spcPct val="90000"/>
              </a:lnSpc>
              <a:buFontTx/>
              <a:buChar char="-"/>
            </a:pPr>
            <a:r>
              <a:rPr lang="en-US" sz="1900" i="0" kern="1200" cap="all" dirty="0">
                <a:solidFill>
                  <a:schemeClr val="tx1"/>
                </a:solidFill>
                <a:latin typeface="+mn-lt"/>
                <a:ea typeface="+mn-ea"/>
                <a:cs typeface="+mn-cs"/>
              </a:rPr>
              <a:t> Polish composer and virtuoso pianist of the Romantic era.</a:t>
            </a:r>
          </a:p>
          <a:p>
            <a:pPr marL="342900" indent="-342900">
              <a:lnSpc>
                <a:spcPct val="90000"/>
              </a:lnSpc>
              <a:buFontTx/>
              <a:buChar char="-"/>
            </a:pPr>
            <a:r>
              <a:rPr lang="en-US" sz="1900" i="0" kern="1200" cap="all" dirty="0">
                <a:solidFill>
                  <a:schemeClr val="tx1"/>
                </a:solidFill>
                <a:latin typeface="+mn-lt"/>
                <a:ea typeface="+mn-ea"/>
                <a:cs typeface="+mn-cs"/>
              </a:rPr>
              <a:t>- Known for his solo piano compositions and piano concertos.</a:t>
            </a:r>
          </a:p>
          <a:p>
            <a:pPr marL="342900" indent="-342900">
              <a:lnSpc>
                <a:spcPct val="90000"/>
              </a:lnSpc>
              <a:buFontTx/>
              <a:buChar char="-"/>
            </a:pPr>
            <a:r>
              <a:rPr lang="en-US" sz="1900" i="0" kern="1200" cap="all" dirty="0">
                <a:solidFill>
                  <a:schemeClr val="tx1"/>
                </a:solidFill>
                <a:latin typeface="+mn-lt"/>
                <a:ea typeface="+mn-ea"/>
                <a:cs typeface="+mn-cs"/>
              </a:rPr>
              <a:t>- His works include nocturnes, études, preludes, and polonaises.</a:t>
            </a:r>
          </a:p>
          <a:p>
            <a:pPr marL="342900" indent="-342900">
              <a:lnSpc>
                <a:spcPct val="90000"/>
              </a:lnSpc>
              <a:buFontTx/>
              <a:buChar char="-"/>
            </a:pPr>
            <a:r>
              <a:rPr lang="en-US" sz="1900" i="0" kern="1200" cap="all" dirty="0">
                <a:solidFill>
                  <a:schemeClr val="tx1"/>
                </a:solidFill>
                <a:latin typeface="+mn-lt"/>
                <a:ea typeface="+mn-ea"/>
                <a:cs typeface="+mn-cs"/>
              </a:rPr>
              <a:t>- Chopin's music is characterized by its poetic brilliance, technical prowess, and nationalistic fervor.</a:t>
            </a:r>
          </a:p>
          <a:p>
            <a:pPr marL="342900" indent="-342900">
              <a:lnSpc>
                <a:spcPct val="90000"/>
              </a:lnSpc>
              <a:buFontTx/>
              <a:buChar char="-"/>
            </a:pPr>
            <a:r>
              <a:rPr lang="en-US" sz="1900" i="0" kern="1200" cap="all" dirty="0">
                <a:solidFill>
                  <a:schemeClr val="tx1"/>
                </a:solidFill>
                <a:latin typeface="+mn-lt"/>
                <a:ea typeface="+mn-ea"/>
                <a:cs typeface="+mn-cs"/>
              </a:rPr>
              <a:t>- Audio Example: Nocturne Op. 9 No. 2 (https://www.youtube.com/watch?v=9E6b3swbnWg)</a:t>
            </a:r>
          </a:p>
        </p:txBody>
      </p:sp>
      <p:grpSp>
        <p:nvGrpSpPr>
          <p:cNvPr id="21" name="Group 20">
            <a:extLst>
              <a:ext uri="{FF2B5EF4-FFF2-40B4-BE49-F238E27FC236}">
                <a16:creationId xmlns:a16="http://schemas.microsoft.com/office/drawing/2014/main" id="{0C5EAE72-3D24-4A03-9BDF-FBE8C100AF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5" y="396836"/>
            <a:ext cx="4992158" cy="6058999"/>
            <a:chOff x="423335" y="396836"/>
            <a:chExt cx="4992158" cy="6058999"/>
          </a:xfrm>
        </p:grpSpPr>
        <p:sp>
          <p:nvSpPr>
            <p:cNvPr id="22" name="Rectangle 21">
              <a:extLst>
                <a:ext uri="{FF2B5EF4-FFF2-40B4-BE49-F238E27FC236}">
                  <a16:creationId xmlns:a16="http://schemas.microsoft.com/office/drawing/2014/main" id="{B76F2A6D-EB50-477B-BD17-230CCC8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5"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Freeform 5">
              <a:extLst>
                <a:ext uri="{FF2B5EF4-FFF2-40B4-BE49-F238E27FC236}">
                  <a16:creationId xmlns:a16="http://schemas.microsoft.com/office/drawing/2014/main" id="{8FBA8B6C-1D72-481E-A101-FBBBF888B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170217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CA"/>
            </a:p>
          </p:txBody>
        </p:sp>
        <p:sp>
          <p:nvSpPr>
            <p:cNvPr id="24" name="Freeform 5">
              <a:extLst>
                <a:ext uri="{FF2B5EF4-FFF2-40B4-BE49-F238E27FC236}">
                  <a16:creationId xmlns:a16="http://schemas.microsoft.com/office/drawing/2014/main" id="{46FCD9A8-07DA-4FCE-B3CC-44762A40B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3545327"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CA"/>
            </a:p>
          </p:txBody>
        </p:sp>
      </p:grpSp>
      <p:pic>
        <p:nvPicPr>
          <p:cNvPr id="6" name="Picture 5">
            <a:extLst>
              <a:ext uri="{FF2B5EF4-FFF2-40B4-BE49-F238E27FC236}">
                <a16:creationId xmlns:a16="http://schemas.microsoft.com/office/drawing/2014/main" id="{F718A1AA-5190-0D4A-BE98-FF82FA04C2E3}"/>
              </a:ext>
            </a:extLst>
          </p:cNvPr>
          <p:cNvPicPr>
            <a:picLocks noChangeAspect="1"/>
          </p:cNvPicPr>
          <p:nvPr/>
        </p:nvPicPr>
        <p:blipFill>
          <a:blip r:embed="rId3"/>
          <a:srcRect/>
          <a:stretch/>
        </p:blipFill>
        <p:spPr>
          <a:xfrm>
            <a:off x="803180" y="1422810"/>
            <a:ext cx="4012380" cy="4012380"/>
          </a:xfrm>
          <a:prstGeom prst="rect">
            <a:avLst/>
          </a:prstGeom>
        </p:spPr>
      </p:pic>
    </p:spTree>
    <p:extLst>
      <p:ext uri="{BB962C8B-B14F-4D97-AF65-F5344CB8AC3E}">
        <p14:creationId xmlns:p14="http://schemas.microsoft.com/office/powerpoint/2010/main" val="404797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48F7-7424-0E50-4D4B-F97847CE7C99}"/>
              </a:ext>
            </a:extLst>
          </p:cNvPr>
          <p:cNvSpPr>
            <a:spLocks noGrp="1"/>
          </p:cNvSpPr>
          <p:nvPr>
            <p:ph type="ctrTitle"/>
          </p:nvPr>
        </p:nvSpPr>
        <p:spPr>
          <a:xfrm>
            <a:off x="1285584" y="1413933"/>
            <a:ext cx="8825658" cy="861420"/>
          </a:xfrm>
        </p:spPr>
        <p:txBody>
          <a:bodyPr/>
          <a:lstStyle/>
          <a:p>
            <a:pPr algn="ctr"/>
            <a:r>
              <a:rPr lang="en-CA" dirty="0"/>
              <a:t>References</a:t>
            </a:r>
          </a:p>
        </p:txBody>
      </p:sp>
      <p:sp>
        <p:nvSpPr>
          <p:cNvPr id="3" name="Subtitle 2">
            <a:extLst>
              <a:ext uri="{FF2B5EF4-FFF2-40B4-BE49-F238E27FC236}">
                <a16:creationId xmlns:a16="http://schemas.microsoft.com/office/drawing/2014/main" id="{42DC4CA9-9EEA-8E14-E3B7-439FDECAE349}"/>
              </a:ext>
            </a:extLst>
          </p:cNvPr>
          <p:cNvSpPr>
            <a:spLocks noGrp="1"/>
          </p:cNvSpPr>
          <p:nvPr>
            <p:ph type="subTitle" idx="1"/>
          </p:nvPr>
        </p:nvSpPr>
        <p:spPr>
          <a:xfrm>
            <a:off x="1465198" y="2961153"/>
            <a:ext cx="8825658" cy="2677647"/>
          </a:xfrm>
        </p:spPr>
        <p:txBody>
          <a:bodyPr>
            <a:noAutofit/>
          </a:bodyPr>
          <a:lstStyle/>
          <a:p>
            <a:pPr marL="285750" indent="-285750">
              <a:buFontTx/>
              <a:buChar char="-"/>
            </a:pPr>
            <a:r>
              <a:rPr lang="en-US" sz="1600" cap="none" dirty="0">
                <a:solidFill>
                  <a:schemeClr val="tx1"/>
                </a:solidFill>
              </a:rPr>
              <a:t>Bach, J. S. (1685-1750). Biography and works-</a:t>
            </a:r>
          </a:p>
          <a:p>
            <a:pPr marL="285750" indent="-285750">
              <a:buFontTx/>
              <a:buChar char="-"/>
            </a:pPr>
            <a:r>
              <a:rPr lang="en-US" sz="1600" cap="none" dirty="0">
                <a:solidFill>
                  <a:schemeClr val="tx1"/>
                </a:solidFill>
              </a:rPr>
              <a:t> Beethoven, l. (1770-1827). Life and legacy. </a:t>
            </a:r>
          </a:p>
          <a:p>
            <a:pPr marL="285750" indent="-285750">
              <a:buFontTx/>
              <a:buChar char="-"/>
            </a:pPr>
            <a:r>
              <a:rPr lang="en-US" sz="1600" cap="none" dirty="0">
                <a:solidFill>
                  <a:schemeClr val="tx1"/>
                </a:solidFill>
              </a:rPr>
              <a:t>- Mozart, w. A. (1756-1791). Compositions and influence. </a:t>
            </a:r>
          </a:p>
          <a:p>
            <a:pPr marL="285750" indent="-285750">
              <a:buFontTx/>
              <a:buChar char="-"/>
            </a:pPr>
            <a:r>
              <a:rPr lang="en-US" sz="1600" cap="none" dirty="0">
                <a:solidFill>
                  <a:schemeClr val="tx1"/>
                </a:solidFill>
              </a:rPr>
              <a:t>Tchaikovsky, p. I. (1840-1893). Musical contributions. </a:t>
            </a:r>
          </a:p>
          <a:p>
            <a:pPr marL="285750" indent="-285750">
              <a:buFontTx/>
              <a:buChar char="-"/>
            </a:pPr>
            <a:r>
              <a:rPr lang="en-US" sz="1600" cap="none" dirty="0">
                <a:solidFill>
                  <a:schemeClr val="tx1"/>
                </a:solidFill>
              </a:rPr>
              <a:t>- Chopin, f. (1810-1849). Pianist and composer</a:t>
            </a:r>
            <a:r>
              <a:rPr lang="en-US" sz="1600" cap="none">
                <a:solidFill>
                  <a:schemeClr val="tx1"/>
                </a:solidFill>
              </a:rPr>
              <a:t>. </a:t>
            </a:r>
            <a:endParaRPr lang="en-US" sz="1600" cap="none" dirty="0">
              <a:solidFill>
                <a:schemeClr val="tx1"/>
              </a:solidFill>
            </a:endParaRPr>
          </a:p>
        </p:txBody>
      </p:sp>
    </p:spTree>
    <p:extLst>
      <p:ext uri="{BB962C8B-B14F-4D97-AF65-F5344CB8AC3E}">
        <p14:creationId xmlns:p14="http://schemas.microsoft.com/office/powerpoint/2010/main" val="17884331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TM02900722[[fn=Ion Boardroom]]</Template>
  <TotalTime>38</TotalTime>
  <Words>628</Words>
  <Application>Microsoft Office PowerPoint</Application>
  <PresentationFormat>Widescreen</PresentationFormat>
  <Paragraphs>34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Wingdings 3</vt:lpstr>
      <vt:lpstr>Ion Boardroom</vt:lpstr>
      <vt:lpstr>Classical Music: An Exploration of Timeless Artists</vt:lpstr>
      <vt:lpstr>What is Classical Music?</vt:lpstr>
      <vt:lpstr>Johann Sebastian Bach(1685-1750)</vt:lpstr>
      <vt:lpstr>Ludwig van Beethoven(1770-1827)</vt:lpstr>
      <vt:lpstr>Wolfgang Amadeus Mozart (1756-1791)</vt:lpstr>
      <vt:lpstr>Pyotr llyich Tchaikovsky(1840-1893)</vt:lpstr>
      <vt:lpstr>Frédéric Chopin (1810-1849)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Khushi Patel</dc:creator>
  <cp:lastModifiedBy>Khushi Patel</cp:lastModifiedBy>
  <cp:revision>1</cp:revision>
  <dcterms:created xsi:type="dcterms:W3CDTF">2024-07-25T04:41:03Z</dcterms:created>
  <dcterms:modified xsi:type="dcterms:W3CDTF">2024-07-25T05:19:47Z</dcterms:modified>
</cp:coreProperties>
</file>